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8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0" autoAdjust="0"/>
    <p:restoredTop sz="94660"/>
  </p:normalViewPr>
  <p:slideViewPr>
    <p:cSldViewPr>
      <p:cViewPr varScale="1">
        <p:scale>
          <a:sx n="55" d="100"/>
          <a:sy n="55" d="100"/>
        </p:scale>
        <p:origin x="-10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5297E5-6593-4D5D-9903-DD8CB7EC570C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0CA1DA-99B3-4D14-BD64-F4D74E20379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05064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Կենսաբանության խաղ</a:t>
            </a:r>
            <a:endParaRPr lang="ru-RU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matexa.com.ua/admin/uploads/smi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387424"/>
            <a:ext cx="8160907" cy="61206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99792" y="6273225"/>
            <a:ext cx="2885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Անցնել առաջ</a:t>
            </a:r>
            <a:endParaRPr lang="ru-RU" sz="3200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6084168" y="6381328"/>
            <a:ext cx="864096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1.bp.blogspot.com/-p1nPSZa1NNw/UW81W_61ZgI/AAAAAAAAAjw/pd1N-Yhz-pY/s1600/sad-face-smiley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5935018" cy="6237312"/>
          </a:xfrm>
          <a:prstGeom prst="rect">
            <a:avLst/>
          </a:prstGeom>
          <a:noFill/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028384" y="6021288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4048" y="6021288"/>
            <a:ext cx="2160240" cy="836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Հետ գնալ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0" dirty="0" err="1" smtClean="0">
                <a:solidFill>
                  <a:srgbClr val="FF0000"/>
                </a:solidFill>
              </a:rPr>
              <a:t>Ամեոբա</a:t>
            </a:r>
            <a:endParaRPr lang="ru-RU" sz="1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836712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Սովորաբար ամեոբայի մանրադիտակային չափի տրամագիծը </a:t>
            </a:r>
            <a:r>
              <a:rPr lang="ru-RU" sz="3600" b="1" dirty="0" smtClean="0">
                <a:solidFill>
                  <a:srgbClr val="FF0000"/>
                </a:solidFill>
              </a:rPr>
              <a:t>`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45կմ </a:t>
            </a:r>
            <a:r>
              <a:rPr lang="ru-RU" dirty="0" err="1" smtClean="0">
                <a:hlinkClick r:id="rId2" action="ppaction://hlinksldjump"/>
              </a:rPr>
              <a:t>կենդանիներ են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90կմ </a:t>
            </a:r>
            <a:r>
              <a:rPr lang="ru-RU" dirty="0" err="1" smtClean="0">
                <a:hlinkClick r:id="rId2" action="ppaction://hlinksldjump"/>
              </a:rPr>
              <a:t>կենդանիներ </a:t>
            </a:r>
            <a:r>
              <a:rPr lang="ru-RU" dirty="0" err="1" smtClean="0">
                <a:hlinkClick r:id="rId2" action="ppaction://hlinksldjump"/>
              </a:rPr>
              <a:t>են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3" action="ppaction://hlinksldjump"/>
              </a:rPr>
              <a:t>50 </a:t>
            </a:r>
            <a:r>
              <a:rPr lang="ru-RU" dirty="0" err="1" smtClean="0">
                <a:hlinkClick r:id="rId3" action="ppaction://hlinksldjump"/>
              </a:rPr>
              <a:t>կմ </a:t>
            </a:r>
            <a:r>
              <a:rPr lang="ru-RU" dirty="0" err="1" smtClean="0">
                <a:hlinkClick r:id="rId3" action="ppaction://hlinksldjump"/>
              </a:rPr>
              <a:t>կենդանիներ են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matexa.com.ua/admin/uploads/smi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387424"/>
            <a:ext cx="8160907" cy="6120680"/>
          </a:xfrm>
          <a:prstGeom prst="rect">
            <a:avLst/>
          </a:prstGeom>
          <a:noFill/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6948264" y="6093296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2627784" y="6273225"/>
            <a:ext cx="2885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Անցնել առաջ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6021288"/>
            <a:ext cx="2160240" cy="836712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Հետ գնալ</a:t>
            </a:r>
            <a:endParaRPr lang="ru-R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1.bp.blogspot.com/-p1nPSZa1NNw/UW81W_61ZgI/AAAAAAAAAjw/pd1N-Yhz-pY/s1600/sad-face-smiley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5892557" cy="6192688"/>
          </a:xfrm>
          <a:prstGeom prst="rect">
            <a:avLst/>
          </a:prstGeom>
          <a:noFill/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7524328" y="6021288"/>
            <a:ext cx="936104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Ամեոբա բառը ի</a:t>
            </a:r>
            <a:r>
              <a:rPr lang="hy-AM" sz="3200" dirty="0" smtClean="0"/>
              <a:t> ՞ </a:t>
            </a:r>
            <a:r>
              <a:rPr lang="ru-RU" sz="3200" dirty="0" err="1" smtClean="0"/>
              <a:t>նչ</a:t>
            </a:r>
            <a:r>
              <a:rPr lang="hy-AM" sz="3200" dirty="0" smtClean="0"/>
              <a:t> </a:t>
            </a:r>
            <a:r>
              <a:rPr lang="ru-RU" sz="3200" dirty="0" err="1" smtClean="0"/>
              <a:t>է  նշանակում: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8229600" cy="5085184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hlinkClick r:id="rId2" action="ppaction://hlinksldjump"/>
              </a:rPr>
              <a:t>Փոփոխվող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hy-AM" dirty="0" smtClean="0">
                <a:hlinkClick r:id="rId3" action="ppaction://hlinksldjump"/>
              </a:rPr>
              <a:t>Կ</a:t>
            </a:r>
            <a:r>
              <a:rPr lang="ru-RU" dirty="0" err="1" smtClean="0">
                <a:hlinkClick r:id="rId3" action="ppaction://hlinksldjump"/>
              </a:rPr>
              <a:t>ենդանի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hy-AM" dirty="0" smtClean="0">
                <a:hlinkClick r:id="rId3" action="ppaction://hlinksldjump"/>
              </a:rPr>
              <a:t>Ո</a:t>
            </a:r>
            <a:r>
              <a:rPr lang="ru-RU" dirty="0" err="1" smtClean="0">
                <a:hlinkClick r:id="rId3" action="ppaction://hlinksldjump"/>
              </a:rPr>
              <a:t>ւղակի ամեոբա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matexa.com.ua/admin/uploads/smi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387424"/>
            <a:ext cx="8160907" cy="61206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27784" y="6273225"/>
            <a:ext cx="2885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Անցնել առաջ</a:t>
            </a:r>
            <a:endParaRPr lang="ru-RU" sz="3200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5940152" y="6309320"/>
            <a:ext cx="1296144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1.bp.blogspot.com/-p1nPSZa1NNw/UW81W_61ZgI/AAAAAAAAAjw/pd1N-Yhz-pY/s1600/sad-face-smiley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5892557" cy="6192688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004048" y="6021288"/>
            <a:ext cx="2160240" cy="836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Հետ գնալ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7596336" y="6381328"/>
            <a:ext cx="936104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/>
              <a:t>Ի</a:t>
            </a:r>
            <a:r>
              <a:rPr lang="hy-AM" dirty="0" smtClean="0"/>
              <a:t>՞</a:t>
            </a:r>
            <a:r>
              <a:rPr lang="ru-RU" dirty="0" err="1" smtClean="0"/>
              <a:t>նչով է սնվում ամեոբան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hlinkClick r:id="rId2" action="ppaction://hlinksldjump"/>
              </a:rPr>
              <a:t>Քթով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err="1" smtClean="0">
                <a:hlinkClick r:id="rId3" action="ppaction://hlinksldjump"/>
              </a:rPr>
              <a:t>Նախակենդանիներով, մանր ջրիմուռներով, բակտերաններով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>
              <a:hlinkClick r:id="rId2" action="ppaction://hlinksldjump"/>
            </a:endParaRPr>
          </a:p>
          <a:p>
            <a:pPr>
              <a:buNone/>
            </a:pPr>
            <a:r>
              <a:rPr lang="ru-RU" sz="2000" dirty="0" err="1" smtClean="0">
                <a:hlinkClick r:id="rId2" action="ppaction://hlinksldjump"/>
              </a:rPr>
              <a:t>Լուծված թթվածնով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2808312"/>
          </a:xfrm>
        </p:spPr>
        <p:txBody>
          <a:bodyPr>
            <a:noAutofit/>
          </a:bodyPr>
          <a:lstStyle/>
          <a:p>
            <a:r>
              <a:rPr lang="ru-RU" sz="10000" dirty="0" smtClean="0"/>
              <a:t> </a:t>
            </a:r>
            <a:r>
              <a:rPr lang="en-US" sz="10000" dirty="0" err="1" smtClean="0"/>
              <a:t>Հողաթափիկ</a:t>
            </a:r>
            <a:r>
              <a:rPr lang="en-US" sz="10000" dirty="0" smtClean="0"/>
              <a:t> </a:t>
            </a:r>
            <a:r>
              <a:rPr lang="en-US" sz="10000" dirty="0" err="1" smtClean="0"/>
              <a:t>ինֆուզորիա</a:t>
            </a:r>
            <a:endParaRPr lang="ru-RU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matexa.com.ua/admin/uploads/smi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387424"/>
            <a:ext cx="8160907" cy="61206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27784" y="6273225"/>
            <a:ext cx="2885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Անցնել առաջ</a:t>
            </a:r>
            <a:endParaRPr lang="ru-RU" sz="3200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5868144" y="6309320"/>
            <a:ext cx="936104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1.bp.blogspot.com/-p1nPSZa1NNw/UW81W_61ZgI/AAAAAAAAAjw/pd1N-Yhz-pY/s1600/sad-face-smiley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5892557" cy="6192688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004048" y="6021288"/>
            <a:ext cx="2160240" cy="836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Հետ գնալ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7380312" y="6381328"/>
            <a:ext cx="1224136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Autofit/>
          </a:bodyPr>
          <a:lstStyle/>
          <a:p>
            <a:r>
              <a:rPr lang="ru-RU" sz="10000" dirty="0" err="1" smtClean="0">
                <a:solidFill>
                  <a:srgbClr val="FF0000"/>
                </a:solidFill>
              </a:rPr>
              <a:t>Ջրիմուռներ</a:t>
            </a:r>
            <a:endParaRPr lang="ru-RU" sz="1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Ջրիմուռները պատկանում են </a:t>
            </a:r>
            <a:r>
              <a:rPr lang="ru-RU" dirty="0" smtClean="0"/>
              <a:t>`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hlinkClick r:id="rId2" action="ppaction://hlinksldjump"/>
              </a:rPr>
              <a:t>Ստորակարգ, ինքնասուն ջրային բույսերի խմբին: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hlinkClick r:id="rId3" action="ppaction://hlinksldjump"/>
              </a:rPr>
              <a:t>Միաբջիջների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hlinkClick r:id="rId3" action="ppaction://hlinksldjump"/>
              </a:rPr>
              <a:t>Բազմաբջիջների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matexa.com.ua/admin/uploads/smi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315416"/>
            <a:ext cx="8160907" cy="61206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07904" y="6273225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Անցնել առաջ</a:t>
            </a:r>
            <a:endParaRPr lang="ru-RU" sz="3200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6732240" y="6381328"/>
            <a:ext cx="1224136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1.bp.blogspot.com/-p1nPSZa1NNw/UW81W_61ZgI/AAAAAAAAAjw/pd1N-Yhz-pY/s1600/sad-face-smiley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5892557" cy="6192688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004048" y="6021288"/>
            <a:ext cx="2160240" cy="836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Հետ գնալ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7308304" y="6237312"/>
            <a:ext cx="1008112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Ջրիմուռների բջջաթաղանթը կազմված է </a:t>
            </a:r>
            <a:r>
              <a:rPr lang="ru-RU" sz="4000" dirty="0" smtClean="0"/>
              <a:t>`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8229600" cy="4317112"/>
          </a:xfrm>
        </p:spPr>
        <p:txBody>
          <a:bodyPr/>
          <a:lstStyle/>
          <a:p>
            <a:pPr>
              <a:buNone/>
            </a:pPr>
            <a:r>
              <a:rPr lang="hy-AM" dirty="0" smtClean="0">
                <a:hlinkClick r:id="rId2" action="ppaction://hlinksldjump"/>
              </a:rPr>
              <a:t>Թ</a:t>
            </a:r>
            <a:r>
              <a:rPr lang="ru-RU" dirty="0" err="1" smtClean="0">
                <a:hlinkClick r:id="rId2" action="ppaction://hlinksldjump"/>
              </a:rPr>
              <a:t>աղանթանյութից, պեկտինային նյութերից: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hlinkClick r:id="rId3" action="ppaction://hlinksldjump"/>
              </a:rPr>
              <a:t>Օսլայից գլիկոգենից: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hlinkClick r:id="rId3" action="ppaction://hlinksldjump"/>
              </a:rPr>
              <a:t>Քլորոֆիլից, Քրոմատոֆոներից:</a:t>
            </a:r>
            <a:endParaRPr lang="ru-RU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matexa.com.ua/admin/uploads/smi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315416"/>
            <a:ext cx="8160907" cy="61206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07904" y="6273225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Անցնել առաջ</a:t>
            </a:r>
            <a:endParaRPr lang="ru-RU" sz="3200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7380312" y="6309320"/>
            <a:ext cx="1296144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1.bp.blogspot.com/-p1nPSZa1NNw/UW81W_61ZgI/AAAAAAAAAjw/pd1N-Yhz-pY/s1600/sad-face-smiley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5892557" cy="6192688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004048" y="6021288"/>
            <a:ext cx="2160240" cy="836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Հետ գնալ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7524328" y="6237312"/>
            <a:ext cx="1368152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63488"/>
            <a:ext cx="8229600" cy="5112568"/>
          </a:xfrm>
        </p:spPr>
        <p:txBody>
          <a:bodyPr>
            <a:normAutofit/>
          </a:bodyPr>
          <a:lstStyle/>
          <a:p>
            <a:r>
              <a:rPr lang="ru-RU" sz="5400" b="1" dirty="0" err="1" smtClean="0"/>
              <a:t>Նյութը պատրաստեց` Անուշիկ Նիկողոսյանը  </a:t>
            </a:r>
            <a:r>
              <a:rPr lang="ru-RU" sz="5400" b="1" dirty="0" smtClean="0"/>
              <a:t>7-2 </a:t>
            </a:r>
            <a:r>
              <a:rPr lang="ru-RU" sz="5400" b="1" dirty="0" err="1" smtClean="0"/>
              <a:t>դաս</a:t>
            </a:r>
            <a:r>
              <a:rPr lang="ru-RU" sz="5400" b="1" dirty="0" smtClean="0"/>
              <a:t>. </a:t>
            </a:r>
            <a:r>
              <a:rPr lang="hy-AM" sz="5400" b="1" dirty="0" smtClean="0"/>
              <a:t>Մ</a:t>
            </a:r>
            <a:r>
              <a:rPr lang="ru-RU" sz="5400" b="1" dirty="0" err="1" smtClean="0"/>
              <a:t>իջին- դպրոց </a:t>
            </a:r>
            <a:r>
              <a:rPr lang="ru-RU" sz="5400" b="1" dirty="0" smtClean="0"/>
              <a:t>:</a:t>
            </a:r>
            <a:br>
              <a:rPr lang="ru-RU" sz="5400" b="1" dirty="0" smtClean="0"/>
            </a:br>
            <a:r>
              <a:rPr lang="ru-RU" sz="5400" b="1" dirty="0" smtClean="0"/>
              <a:t> </a:t>
            </a:r>
            <a:r>
              <a:rPr lang="ru-RU" sz="5400" b="1" dirty="0" smtClean="0"/>
              <a:t>                  </a:t>
            </a:r>
            <a:r>
              <a:rPr lang="en-US" sz="5400" b="1" smtClean="0">
                <a:sym typeface="Wingdings" pitchFamily="2" charset="2"/>
              </a:rPr>
              <a:t></a:t>
            </a:r>
            <a:endParaRPr lang="ru-RU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Ազատ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ապրով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մտրկավորներից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կանաչ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էվգլենան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հանդիպում</a:t>
            </a:r>
            <a:r>
              <a:rPr lang="en-US" sz="2800" b="1" dirty="0" smtClean="0">
                <a:solidFill>
                  <a:srgbClr val="FF0000"/>
                </a:solidFill>
              </a:rPr>
              <a:t> է </a:t>
            </a:r>
            <a:r>
              <a:rPr lang="en-US" sz="2800" b="1" dirty="0" err="1" smtClean="0">
                <a:solidFill>
                  <a:srgbClr val="FF0000"/>
                </a:solidFill>
              </a:rPr>
              <a:t>է</a:t>
            </a:r>
            <a:r>
              <a:rPr lang="ru-RU" sz="2800" b="1" dirty="0" smtClean="0">
                <a:solidFill>
                  <a:srgbClr val="FF0000"/>
                </a:solidFill>
              </a:rPr>
              <a:t>`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err="1" smtClean="0">
                <a:solidFill>
                  <a:srgbClr val="FF0000"/>
                </a:solidFill>
                <a:hlinkClick r:id="rId2" action="ppaction://hlinksldjump"/>
              </a:rPr>
              <a:t>Լճակներում</a:t>
            </a:r>
            <a:r>
              <a:rPr lang="en-US" sz="2800" b="1" dirty="0" smtClean="0">
                <a:solidFill>
                  <a:srgbClr val="FF0000"/>
                </a:solidFill>
                <a:hlinkClick r:id="rId2" action="ppaction://hlinksldjump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hlinkClick r:id="rId2" action="ppaction://hlinksldjump"/>
              </a:rPr>
              <a:t>ճահիճներում</a:t>
            </a:r>
            <a:r>
              <a:rPr lang="en-US" sz="2800" b="1" dirty="0" smtClean="0">
                <a:solidFill>
                  <a:srgbClr val="FF0000"/>
                </a:solidFill>
                <a:hlinkClick r:id="rId2" action="ppaction://hlinksldjump"/>
              </a:rPr>
              <a:t> , </a:t>
            </a:r>
            <a:r>
              <a:rPr lang="en-US" sz="2800" b="1" dirty="0" err="1" smtClean="0">
                <a:solidFill>
                  <a:srgbClr val="FF0000"/>
                </a:solidFill>
                <a:hlinkClick r:id="rId2" action="ppaction://hlinksldjump"/>
              </a:rPr>
              <a:t>ջրափոսերում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err="1" smtClean="0">
                <a:solidFill>
                  <a:srgbClr val="FF0000"/>
                </a:solidFill>
                <a:hlinkClick r:id="rId3" action="ppaction://hlinksldjump"/>
              </a:rPr>
              <a:t>ծովերում</a:t>
            </a:r>
            <a:r>
              <a:rPr lang="en-US" sz="2800" b="1" dirty="0" smtClean="0">
                <a:solidFill>
                  <a:srgbClr val="FF0000"/>
                </a:solidFill>
                <a:hlinkClick r:id="rId3" action="ppaction://hlinksldjump"/>
              </a:rPr>
              <a:t> ,</a:t>
            </a:r>
            <a:r>
              <a:rPr lang="en-US" sz="2800" b="1" dirty="0" err="1" smtClean="0">
                <a:solidFill>
                  <a:srgbClr val="FF0000"/>
                </a:solidFill>
                <a:hlinkClick r:id="rId3" action="ppaction://hlinksldjump"/>
              </a:rPr>
              <a:t>գետերում</a:t>
            </a:r>
            <a:r>
              <a:rPr lang="en-US" sz="2800" b="1" dirty="0" smtClean="0">
                <a:solidFill>
                  <a:srgbClr val="FF0000"/>
                </a:solidFill>
                <a:hlinkClick r:id="rId3" action="ppaction://hlinksldjump"/>
              </a:rPr>
              <a:t> , </a:t>
            </a:r>
            <a:r>
              <a:rPr lang="en-US" sz="2800" b="1" dirty="0" err="1" smtClean="0">
                <a:solidFill>
                  <a:srgbClr val="FF0000"/>
                </a:solidFill>
                <a:hlinkClick r:id="rId3" action="ppaction://hlinksldjump"/>
              </a:rPr>
              <a:t>փոսերում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err="1" smtClean="0">
                <a:solidFill>
                  <a:srgbClr val="FF0000"/>
                </a:solidFill>
                <a:hlinkClick r:id="rId3" action="ppaction://hlinksldjump"/>
              </a:rPr>
              <a:t>Ամեն</a:t>
            </a:r>
            <a:r>
              <a:rPr lang="en-US" sz="2800" b="1" dirty="0" smtClean="0">
                <a:solidFill>
                  <a:srgbClr val="FF0000"/>
                </a:solidFill>
                <a:hlinkClick r:id="rId3" action="ppaction://hlinksldjump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hlinkClick r:id="rId3" action="ppaction://hlinksldjump"/>
              </a:rPr>
              <a:t>տեղ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492896"/>
            <a:ext cx="6408712" cy="1143000"/>
          </a:xfrm>
        </p:spPr>
        <p:txBody>
          <a:bodyPr>
            <a:noAutofit/>
          </a:bodyPr>
          <a:lstStyle/>
          <a:p>
            <a:r>
              <a:rPr lang="ru-RU" sz="20000" dirty="0" err="1" smtClean="0"/>
              <a:t>Վերջ</a:t>
            </a:r>
            <a:endParaRPr lang="ru-RU" sz="2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6021288"/>
            <a:ext cx="4860032" cy="836712"/>
          </a:xfrm>
        </p:spPr>
        <p:txBody>
          <a:bodyPr/>
          <a:lstStyle/>
          <a:p>
            <a:r>
              <a:rPr lang="ru-RU" dirty="0" err="1" smtClean="0"/>
              <a:t>Անցնել առաջ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matexa.com.ua/admin/uploads/smi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603448"/>
            <a:ext cx="8160907" cy="6309320"/>
          </a:xfrm>
          <a:prstGeom prst="rect">
            <a:avLst/>
          </a:prstGeom>
          <a:noFill/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7740352" y="6281936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4797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506" name="Picture 2" descr="http://1.bp.blogspot.com/-p1nPSZa1NNw/UW81W_61ZgI/AAAAAAAAAjw/pd1N-Yhz-pY/s1600/sad-face-smiley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5832648" cy="6129728"/>
          </a:xfrm>
          <a:prstGeom prst="rect">
            <a:avLst/>
          </a:prstGeom>
          <a:noFill/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028384" y="6021288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4048" y="6021288"/>
            <a:ext cx="2160240" cy="836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Հետ գնալ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կանաչ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էվգլենա</a:t>
            </a:r>
            <a:r>
              <a:rPr lang="ru-RU" sz="3600" b="1" dirty="0" err="1" smtClean="0">
                <a:solidFill>
                  <a:srgbClr val="FF0000"/>
                </a:solidFill>
              </a:rPr>
              <a:t>յի երկարությունն է`</a:t>
            </a:r>
            <a:endParaRPr lang="ru-R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hlinkClick r:id="rId2" action="ppaction://hlinksldjump"/>
              </a:rPr>
              <a:t>0.09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0.05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hlinkClick r:id="rId2" action="ppaction://hlinksldjump"/>
              </a:rPr>
              <a:t>0.07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matexa.com.ua/admin/uploads/smi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315416"/>
            <a:ext cx="8160907" cy="61206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31840" y="6150114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Անցնել առաջ</a:t>
            </a:r>
            <a:endParaRPr lang="ru-RU" sz="4000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6732240" y="6453336"/>
            <a:ext cx="1080120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1.bp.blogspot.com/-p1nPSZa1NNw/UW81W_61ZgI/AAAAAAAAAjw/pd1N-Yhz-pY/s1600/sad-face-smiley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5866500" cy="6165304"/>
          </a:xfrm>
          <a:prstGeom prst="rect">
            <a:avLst/>
          </a:prstGeom>
          <a:noFill/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028384" y="6021288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4048" y="6021288"/>
            <a:ext cx="2160240" cy="836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Հետ գնալ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Թարթիչավորների մարմինը պատված է </a:t>
            </a:r>
            <a:r>
              <a:rPr lang="ru-RU" sz="3600" b="1" dirty="0" smtClean="0">
                <a:solidFill>
                  <a:srgbClr val="FF0000"/>
                </a:solidFill>
              </a:rPr>
              <a:t>`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hlinkClick r:id="rId2" action="ppaction://hlinksldjump"/>
              </a:rPr>
              <a:t>Բշտաձև կորիզով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hlinkClick r:id="rId3" action="ppaction://hlinksldjump"/>
              </a:rPr>
              <a:t>Բարակ  խիտ, ճկուն թաղանթով  պելլիկուլով: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>
                <a:hlinkClick r:id="rId2" action="ppaction://hlinksldjump"/>
              </a:rPr>
              <a:t>Թարթիչներով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161</Words>
  <Application>Microsoft Office PowerPoint</Application>
  <PresentationFormat>On-screen Show (4:3)</PresentationFormat>
  <Paragraphs>88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Կենսաբանության խաղ</vt:lpstr>
      <vt:lpstr> Հողաթափիկ ինֆուզորիա</vt:lpstr>
      <vt:lpstr>Ազատ ապրով մտրկավորներից կանաչ էվգլենան հանդիպում է է`</vt:lpstr>
      <vt:lpstr>Անցնել առաջ</vt:lpstr>
      <vt:lpstr>Slide 5</vt:lpstr>
      <vt:lpstr>կանաչ էվգլենայի երկարությունն է`</vt:lpstr>
      <vt:lpstr>Slide 7</vt:lpstr>
      <vt:lpstr>Slide 8</vt:lpstr>
      <vt:lpstr>Թարթիչավորների մարմինը պատված է `</vt:lpstr>
      <vt:lpstr>Slide 10</vt:lpstr>
      <vt:lpstr>Slide 11</vt:lpstr>
      <vt:lpstr>Slide 12</vt:lpstr>
      <vt:lpstr>Սովորաբար ամեոբայի մանրադիտակային չափի տրամագիծը `</vt:lpstr>
      <vt:lpstr>Slide 14</vt:lpstr>
      <vt:lpstr>Հետ գնալ</vt:lpstr>
      <vt:lpstr>Ամեոբա բառը ի ՞ նչ է  նշանակում:</vt:lpstr>
      <vt:lpstr>Slide 17</vt:lpstr>
      <vt:lpstr>Slide 18</vt:lpstr>
      <vt:lpstr>Ի՞նչով է սնվում ամեոբան</vt:lpstr>
      <vt:lpstr>Slide 20</vt:lpstr>
      <vt:lpstr>Slide 21</vt:lpstr>
      <vt:lpstr>Ջրիմուռներ</vt:lpstr>
      <vt:lpstr>Ջրիմուռները պատկանում են `</vt:lpstr>
      <vt:lpstr>Slide 24</vt:lpstr>
      <vt:lpstr>Slide 25</vt:lpstr>
      <vt:lpstr>Ջրիմուռների բջջաթաղանթը կազմված է `</vt:lpstr>
      <vt:lpstr>Slide 27</vt:lpstr>
      <vt:lpstr>Slide 28</vt:lpstr>
      <vt:lpstr>Նյութը պատրաստեց` Անուշիկ Նիկողոսյանը  7-2 դաս. Միջին- դպրոց :                    </vt:lpstr>
      <vt:lpstr>Վերջ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Կենսաբանության խաղ</dc:title>
  <dc:creator>user</dc:creator>
  <cp:lastModifiedBy>user</cp:lastModifiedBy>
  <cp:revision>8</cp:revision>
  <dcterms:created xsi:type="dcterms:W3CDTF">2014-03-05T12:24:42Z</dcterms:created>
  <dcterms:modified xsi:type="dcterms:W3CDTF">2014-03-05T13:37:14Z</dcterms:modified>
</cp:coreProperties>
</file>